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2" d="100"/>
          <a:sy n="72" d="100"/>
        </p:scale>
        <p:origin x="-160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FBE9A5-188E-E642-9274-A4E39195FC02}" type="datetimeFigureOut">
              <a:rPr lang="en-US" smtClean="0"/>
              <a:t>4/6/12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306922-CADC-8441-8BF5-09B05A7B835F}" type="slidenum">
              <a:rPr lang="en-US" smtClean="0"/>
              <a:t>‹#›</a:t>
            </a:fld>
            <a:endParaRPr lang="en-US"/>
          </a:p>
        </p:txBody>
      </p:sp>
    </p:spTree>
    <p:extLst>
      <p:ext uri="{BB962C8B-B14F-4D97-AF65-F5344CB8AC3E}">
        <p14:creationId xmlns:p14="http://schemas.microsoft.com/office/powerpoint/2010/main" val="1022303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FBE9A5-188E-E642-9274-A4E39195FC02}" type="datetimeFigureOut">
              <a:rPr lang="en-US" smtClean="0"/>
              <a:t>4/6/12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306922-CADC-8441-8BF5-09B05A7B835F}" type="slidenum">
              <a:rPr lang="en-US" smtClean="0"/>
              <a:t>‹#›</a:t>
            </a:fld>
            <a:endParaRPr lang="en-US"/>
          </a:p>
        </p:txBody>
      </p:sp>
    </p:spTree>
    <p:extLst>
      <p:ext uri="{BB962C8B-B14F-4D97-AF65-F5344CB8AC3E}">
        <p14:creationId xmlns:p14="http://schemas.microsoft.com/office/powerpoint/2010/main" val="862908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FBE9A5-188E-E642-9274-A4E39195FC02}" type="datetimeFigureOut">
              <a:rPr lang="en-US" smtClean="0"/>
              <a:t>4/6/12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306922-CADC-8441-8BF5-09B05A7B835F}" type="slidenum">
              <a:rPr lang="en-US" smtClean="0"/>
              <a:t>‹#›</a:t>
            </a:fld>
            <a:endParaRPr lang="en-US"/>
          </a:p>
        </p:txBody>
      </p:sp>
    </p:spTree>
    <p:extLst>
      <p:ext uri="{BB962C8B-B14F-4D97-AF65-F5344CB8AC3E}">
        <p14:creationId xmlns:p14="http://schemas.microsoft.com/office/powerpoint/2010/main" val="3817352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FBE9A5-188E-E642-9274-A4E39195FC02}" type="datetimeFigureOut">
              <a:rPr lang="en-US" smtClean="0"/>
              <a:t>4/6/12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306922-CADC-8441-8BF5-09B05A7B835F}" type="slidenum">
              <a:rPr lang="en-US" smtClean="0"/>
              <a:t>‹#›</a:t>
            </a:fld>
            <a:endParaRPr lang="en-US"/>
          </a:p>
        </p:txBody>
      </p:sp>
    </p:spTree>
    <p:extLst>
      <p:ext uri="{BB962C8B-B14F-4D97-AF65-F5344CB8AC3E}">
        <p14:creationId xmlns:p14="http://schemas.microsoft.com/office/powerpoint/2010/main" val="161684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FBE9A5-188E-E642-9274-A4E39195FC02}" type="datetimeFigureOut">
              <a:rPr lang="en-US" smtClean="0"/>
              <a:t>4/6/12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306922-CADC-8441-8BF5-09B05A7B835F}" type="slidenum">
              <a:rPr lang="en-US" smtClean="0"/>
              <a:t>‹#›</a:t>
            </a:fld>
            <a:endParaRPr lang="en-US"/>
          </a:p>
        </p:txBody>
      </p:sp>
    </p:spTree>
    <p:extLst>
      <p:ext uri="{BB962C8B-B14F-4D97-AF65-F5344CB8AC3E}">
        <p14:creationId xmlns:p14="http://schemas.microsoft.com/office/powerpoint/2010/main" val="2510489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FBE9A5-188E-E642-9274-A4E39195FC02}" type="datetimeFigureOut">
              <a:rPr lang="en-US" smtClean="0"/>
              <a:t>4/6/12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306922-CADC-8441-8BF5-09B05A7B835F}" type="slidenum">
              <a:rPr lang="en-US" smtClean="0"/>
              <a:t>‹#›</a:t>
            </a:fld>
            <a:endParaRPr lang="en-US"/>
          </a:p>
        </p:txBody>
      </p:sp>
    </p:spTree>
    <p:extLst>
      <p:ext uri="{BB962C8B-B14F-4D97-AF65-F5344CB8AC3E}">
        <p14:creationId xmlns:p14="http://schemas.microsoft.com/office/powerpoint/2010/main" val="1478898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FBE9A5-188E-E642-9274-A4E39195FC02}" type="datetimeFigureOut">
              <a:rPr lang="en-US" smtClean="0"/>
              <a:t>4/6/12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306922-CADC-8441-8BF5-09B05A7B835F}" type="slidenum">
              <a:rPr lang="en-US" smtClean="0"/>
              <a:t>‹#›</a:t>
            </a:fld>
            <a:endParaRPr lang="en-US"/>
          </a:p>
        </p:txBody>
      </p:sp>
    </p:spTree>
    <p:extLst>
      <p:ext uri="{BB962C8B-B14F-4D97-AF65-F5344CB8AC3E}">
        <p14:creationId xmlns:p14="http://schemas.microsoft.com/office/powerpoint/2010/main" val="1071327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FBE9A5-188E-E642-9274-A4E39195FC02}" type="datetimeFigureOut">
              <a:rPr lang="en-US" smtClean="0"/>
              <a:t>4/6/12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306922-CADC-8441-8BF5-09B05A7B835F}" type="slidenum">
              <a:rPr lang="en-US" smtClean="0"/>
              <a:t>‹#›</a:t>
            </a:fld>
            <a:endParaRPr lang="en-US"/>
          </a:p>
        </p:txBody>
      </p:sp>
    </p:spTree>
    <p:extLst>
      <p:ext uri="{BB962C8B-B14F-4D97-AF65-F5344CB8AC3E}">
        <p14:creationId xmlns:p14="http://schemas.microsoft.com/office/powerpoint/2010/main" val="1273167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FBE9A5-188E-E642-9274-A4E39195FC02}" type="datetimeFigureOut">
              <a:rPr lang="en-US" smtClean="0"/>
              <a:t>4/6/12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306922-CADC-8441-8BF5-09B05A7B835F}" type="slidenum">
              <a:rPr lang="en-US" smtClean="0"/>
              <a:t>‹#›</a:t>
            </a:fld>
            <a:endParaRPr lang="en-US"/>
          </a:p>
        </p:txBody>
      </p:sp>
    </p:spTree>
    <p:extLst>
      <p:ext uri="{BB962C8B-B14F-4D97-AF65-F5344CB8AC3E}">
        <p14:creationId xmlns:p14="http://schemas.microsoft.com/office/powerpoint/2010/main" val="3689200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FBE9A5-188E-E642-9274-A4E39195FC02}" type="datetimeFigureOut">
              <a:rPr lang="en-US" smtClean="0"/>
              <a:t>4/6/12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306922-CADC-8441-8BF5-09B05A7B835F}" type="slidenum">
              <a:rPr lang="en-US" smtClean="0"/>
              <a:t>‹#›</a:t>
            </a:fld>
            <a:endParaRPr lang="en-US"/>
          </a:p>
        </p:txBody>
      </p:sp>
    </p:spTree>
    <p:extLst>
      <p:ext uri="{BB962C8B-B14F-4D97-AF65-F5344CB8AC3E}">
        <p14:creationId xmlns:p14="http://schemas.microsoft.com/office/powerpoint/2010/main" val="766119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FBE9A5-188E-E642-9274-A4E39195FC02}" type="datetimeFigureOut">
              <a:rPr lang="en-US" smtClean="0"/>
              <a:t>4/6/12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306922-CADC-8441-8BF5-09B05A7B835F}" type="slidenum">
              <a:rPr lang="en-US" smtClean="0"/>
              <a:t>‹#›</a:t>
            </a:fld>
            <a:endParaRPr lang="en-US"/>
          </a:p>
        </p:txBody>
      </p:sp>
    </p:spTree>
    <p:extLst>
      <p:ext uri="{BB962C8B-B14F-4D97-AF65-F5344CB8AC3E}">
        <p14:creationId xmlns:p14="http://schemas.microsoft.com/office/powerpoint/2010/main" val="36436000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20000"/>
                <a:lumOff val="80000"/>
              </a:schemeClr>
            </a:gs>
            <a:gs pos="100000">
              <a:schemeClr val="bg1"/>
            </a:gs>
            <a:gs pos="95000">
              <a:schemeClr val="bg1"/>
            </a:gs>
            <a:gs pos="97000">
              <a:schemeClr val="bg1"/>
            </a:gs>
            <a:gs pos="98000">
              <a:schemeClr val="bg1"/>
            </a:gs>
            <a:gs pos="99000">
              <a:schemeClr val="bg1"/>
            </a:gs>
            <a:gs pos="94000">
              <a:schemeClr val="bg1"/>
            </a:gs>
            <a:gs pos="89000">
              <a:schemeClr val="bg1"/>
            </a:gs>
            <a:gs pos="91000">
              <a:schemeClr val="bg1"/>
            </a:gs>
            <a:gs pos="92000">
              <a:schemeClr val="bg1"/>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FBE9A5-188E-E642-9274-A4E39195FC02}" type="datetimeFigureOut">
              <a:rPr lang="en-US" smtClean="0"/>
              <a:t>4/6/12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306922-CADC-8441-8BF5-09B05A7B835F}" type="slidenum">
              <a:rPr lang="en-US" smtClean="0"/>
              <a:t>‹#›</a:t>
            </a:fld>
            <a:endParaRPr lang="en-US"/>
          </a:p>
        </p:txBody>
      </p:sp>
    </p:spTree>
    <p:extLst>
      <p:ext uri="{BB962C8B-B14F-4D97-AF65-F5344CB8AC3E}">
        <p14:creationId xmlns:p14="http://schemas.microsoft.com/office/powerpoint/2010/main" val="2417631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mraleigh@asu.edu" TargetMode="External"/><Relationship Id="rId3" Type="http://schemas.openxmlformats.org/officeDocument/2006/relationships/hyperlink" Target="mailto:h.hartnett@asu.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401" y="-186266"/>
            <a:ext cx="11128599" cy="7179732"/>
          </a:xfrm>
          <a:prstGeom prst="rect">
            <a:avLst/>
          </a:prstGeom>
        </p:spPr>
      </p:pic>
      <p:sp>
        <p:nvSpPr>
          <p:cNvPr id="2" name="Title 1"/>
          <p:cNvSpPr>
            <a:spLocks noGrp="1"/>
          </p:cNvSpPr>
          <p:nvPr>
            <p:ph type="ctrTitle"/>
          </p:nvPr>
        </p:nvSpPr>
        <p:spPr>
          <a:xfrm>
            <a:off x="0" y="10585"/>
            <a:ext cx="7772400" cy="1470025"/>
          </a:xfrm>
        </p:spPr>
        <p:txBody>
          <a:bodyPr/>
          <a:lstStyle/>
          <a:p>
            <a:r>
              <a:rPr lang="en-US" dirty="0" smtClean="0"/>
              <a:t>Biogeochemical And Hydrologic Processes of Tempe Town Lake</a:t>
            </a:r>
            <a:endParaRPr lang="en-US" dirty="0"/>
          </a:p>
        </p:txBody>
      </p:sp>
      <p:pic>
        <p:nvPicPr>
          <p:cNvPr id="5" name="Picture 4"/>
          <p:cNvPicPr>
            <a:picLocks noChangeAspect="1"/>
          </p:cNvPicPr>
          <p:nvPr/>
        </p:nvPicPr>
        <p:blipFill rotWithShape="1">
          <a:blip r:embed="rId3"/>
          <a:srcRect l="12011"/>
          <a:stretch/>
        </p:blipFill>
        <p:spPr>
          <a:xfrm>
            <a:off x="7920243" y="4720591"/>
            <a:ext cx="1393090" cy="2137409"/>
          </a:xfrm>
          <a:prstGeom prst="rect">
            <a:avLst/>
          </a:prstGeom>
        </p:spPr>
      </p:pic>
      <p:sp>
        <p:nvSpPr>
          <p:cNvPr id="6" name="TextBox 5"/>
          <p:cNvSpPr txBox="1"/>
          <p:nvPr/>
        </p:nvSpPr>
        <p:spPr>
          <a:xfrm>
            <a:off x="352796" y="1533534"/>
            <a:ext cx="2716520" cy="477054"/>
          </a:xfrm>
          <a:prstGeom prst="rect">
            <a:avLst/>
          </a:prstGeom>
          <a:noFill/>
        </p:spPr>
        <p:txBody>
          <a:bodyPr wrap="square" rtlCol="0">
            <a:spAutoFit/>
          </a:bodyPr>
          <a:lstStyle/>
          <a:p>
            <a:pPr algn="ctr"/>
            <a:r>
              <a:rPr lang="en-US" sz="2500" dirty="0" smtClean="0"/>
              <a:t>Marissa Raleigh</a:t>
            </a:r>
            <a:endParaRPr lang="en-US" sz="2500" dirty="0"/>
          </a:p>
        </p:txBody>
      </p:sp>
    </p:spTree>
    <p:extLst>
      <p:ext uri="{BB962C8B-B14F-4D97-AF65-F5344CB8AC3E}">
        <p14:creationId xmlns:p14="http://schemas.microsoft.com/office/powerpoint/2010/main" val="217257634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662"/>
            <a:ext cx="8229600" cy="1143000"/>
          </a:xfrm>
        </p:spPr>
        <p:txBody>
          <a:bodyPr/>
          <a:lstStyle/>
          <a:p>
            <a:r>
              <a:rPr lang="en-US" dirty="0" smtClean="0"/>
              <a:t>Tempe Town Lake Background</a:t>
            </a:r>
            <a:endParaRPr lang="en-US" dirty="0"/>
          </a:p>
        </p:txBody>
      </p:sp>
      <p:pic>
        <p:nvPicPr>
          <p:cNvPr id="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1908" b="11908"/>
          <a:stretch/>
        </p:blipFill>
        <p:spPr bwMode="auto">
          <a:xfrm>
            <a:off x="457200" y="3901835"/>
            <a:ext cx="4817082" cy="2649210"/>
          </a:xfrm>
          <a:prstGeom prst="rect">
            <a:avLst/>
          </a:prstGeom>
          <a:noFill/>
          <a:ln w="38100"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stretch>
            <a:fillRect/>
          </a:stretch>
        </p:blipFill>
        <p:spPr>
          <a:xfrm>
            <a:off x="7730067" y="4720591"/>
            <a:ext cx="1583266" cy="2137409"/>
          </a:xfrm>
          <a:prstGeom prst="rect">
            <a:avLst/>
          </a:prstGeom>
        </p:spPr>
      </p:pic>
      <p:sp>
        <p:nvSpPr>
          <p:cNvPr id="6" name="TextBox 5"/>
          <p:cNvSpPr txBox="1"/>
          <p:nvPr/>
        </p:nvSpPr>
        <p:spPr>
          <a:xfrm>
            <a:off x="-8662545" y="3417325"/>
            <a:ext cx="7620000" cy="2031325"/>
          </a:xfrm>
          <a:prstGeom prst="rect">
            <a:avLst/>
          </a:prstGeom>
          <a:noFill/>
        </p:spPr>
        <p:txBody>
          <a:bodyPr wrap="square" rtlCol="0">
            <a:spAutoFit/>
          </a:bodyPr>
          <a:lstStyle/>
          <a:p>
            <a:r>
              <a:rPr lang="en-US" dirty="0" smtClean="0"/>
              <a:t>Because of the way that Tempe Town Lake was constructed, there is very little water loss to seepage. The main source of water loss for the lake is through evaporation. Normally, to make up for the loss of water through evaporation, the City of Tempe usually fills the lake with reclaimed or Salt River water. However, due to the recent dam break in July 2010, the lake was filled with water from Tempe’s New Conservation Storage (NCS) at Roosevelt Lake, which is a part of the Salt River.</a:t>
            </a:r>
            <a:endParaRPr lang="en-US" dirty="0"/>
          </a:p>
        </p:txBody>
      </p:sp>
      <p:sp>
        <p:nvSpPr>
          <p:cNvPr id="7" name="TextBox 6"/>
          <p:cNvSpPr txBox="1"/>
          <p:nvPr/>
        </p:nvSpPr>
        <p:spPr>
          <a:xfrm>
            <a:off x="200652" y="1212128"/>
            <a:ext cx="8795615" cy="2431435"/>
          </a:xfrm>
          <a:prstGeom prst="rect">
            <a:avLst/>
          </a:prstGeom>
          <a:noFill/>
        </p:spPr>
        <p:txBody>
          <a:bodyPr wrap="square" rtlCol="0">
            <a:spAutoFit/>
          </a:bodyPr>
          <a:lstStyle/>
          <a:p>
            <a:pPr marL="285750" indent="-285750">
              <a:buFont typeface="Arial"/>
              <a:buChar char="•"/>
            </a:pPr>
            <a:r>
              <a:rPr lang="en-US" sz="1900" dirty="0" smtClean="0"/>
              <a:t>Tempe Town Lake was designed for both flood control and recreation.</a:t>
            </a:r>
          </a:p>
          <a:p>
            <a:pPr marL="285750" indent="-285750">
              <a:buFont typeface="Arial"/>
              <a:buChar char="•"/>
            </a:pPr>
            <a:r>
              <a:rPr lang="en-US" sz="1900" dirty="0" smtClean="0"/>
              <a:t>It is held in on either side of the lake by inflatable dams that lower in the event of a flood.</a:t>
            </a:r>
          </a:p>
          <a:p>
            <a:pPr marL="285750" indent="-285750">
              <a:buFont typeface="Arial"/>
              <a:buChar char="•"/>
            </a:pPr>
            <a:r>
              <a:rPr lang="en-US" sz="1900" dirty="0" smtClean="0"/>
              <a:t>In July 2010, one of the inflatable dams burst and the lake was drained of water.</a:t>
            </a:r>
          </a:p>
          <a:p>
            <a:pPr marL="285750" indent="-285750">
              <a:buFont typeface="Arial"/>
              <a:buChar char="•"/>
            </a:pPr>
            <a:r>
              <a:rPr lang="en-US" sz="1900" dirty="0" smtClean="0"/>
              <a:t>It was refilled in October 2010 with water from Tempe’s New Conservation Storage at Roosevelt Lake, which is essentially Salt river water.</a:t>
            </a:r>
          </a:p>
          <a:p>
            <a:pPr marL="285750" indent="-285750">
              <a:buFont typeface="Arial"/>
              <a:buChar char="•"/>
            </a:pPr>
            <a:r>
              <a:rPr lang="en-US" sz="1900" dirty="0" smtClean="0"/>
              <a:t>Water in the lake is mainly lost through evaporation (not seepage), and that water is generally replaced with reclaimed water.</a:t>
            </a:r>
          </a:p>
        </p:txBody>
      </p:sp>
      <p:sp>
        <p:nvSpPr>
          <p:cNvPr id="9" name="TextBox 8"/>
          <p:cNvSpPr txBox="1"/>
          <p:nvPr/>
        </p:nvSpPr>
        <p:spPr>
          <a:xfrm>
            <a:off x="5468319" y="5720048"/>
            <a:ext cx="2134409" cy="830997"/>
          </a:xfrm>
          <a:prstGeom prst="rect">
            <a:avLst/>
          </a:prstGeom>
          <a:noFill/>
        </p:spPr>
        <p:txBody>
          <a:bodyPr wrap="square" rtlCol="0">
            <a:spAutoFit/>
          </a:bodyPr>
          <a:lstStyle/>
          <a:p>
            <a:r>
              <a:rPr lang="en-US" sz="1600" dirty="0" smtClean="0"/>
              <a:t>Tempe Town Lake is approximately 2 miles long (shown at left)</a:t>
            </a:r>
            <a:endParaRPr lang="en-US" sz="1600" dirty="0"/>
          </a:p>
        </p:txBody>
      </p:sp>
    </p:spTree>
    <p:extLst>
      <p:ext uri="{BB962C8B-B14F-4D97-AF65-F5344CB8AC3E}">
        <p14:creationId xmlns:p14="http://schemas.microsoft.com/office/powerpoint/2010/main" val="402955998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730067" y="4720591"/>
            <a:ext cx="1583266" cy="2137409"/>
          </a:xfrm>
          <a:prstGeom prst="rect">
            <a:avLst/>
          </a:prstGeom>
        </p:spPr>
      </p:pic>
      <p:sp>
        <p:nvSpPr>
          <p:cNvPr id="3" name="Content Placeholder 2"/>
          <p:cNvSpPr>
            <a:spLocks noGrp="1"/>
          </p:cNvSpPr>
          <p:nvPr>
            <p:ph idx="1"/>
          </p:nvPr>
        </p:nvSpPr>
        <p:spPr>
          <a:xfrm>
            <a:off x="264596" y="1008486"/>
            <a:ext cx="8643472" cy="5862010"/>
          </a:xfrm>
        </p:spPr>
        <p:txBody>
          <a:bodyPr>
            <a:normAutofit fontScale="85000" lnSpcReduction="10000"/>
          </a:bodyPr>
          <a:lstStyle/>
          <a:p>
            <a:pPr marL="571500" indent="-571500">
              <a:buFont typeface="Arial" pitchFamily="34" charset="0"/>
              <a:buChar char="•"/>
            </a:pPr>
            <a:r>
              <a:rPr lang="en-US" dirty="0" smtClean="0"/>
              <a:t>The sampling of Tempe Town lake is a project that has been an ongoing project for the Hartnett lab from 2005 to the present.</a:t>
            </a:r>
            <a:endParaRPr lang="en-US" dirty="0" smtClean="0"/>
          </a:p>
          <a:p>
            <a:pPr marL="571500" indent="-571500">
              <a:buFont typeface="Arial" pitchFamily="34" charset="0"/>
              <a:buChar char="•"/>
            </a:pPr>
            <a:r>
              <a:rPr lang="en-US" dirty="0" smtClean="0"/>
              <a:t>I collected samples from Sept. 2011 through April 2012 and compared my data with previous results from the Hartnett lab.</a:t>
            </a:r>
          </a:p>
          <a:p>
            <a:pPr marL="571500" indent="-571500">
              <a:buFont typeface="Arial" pitchFamily="34" charset="0"/>
              <a:buChar char="•"/>
            </a:pPr>
            <a:r>
              <a:rPr lang="en-US" dirty="0" smtClean="0"/>
              <a:t>Temperature, pH, conductivity, and dissolved oxygen are measured in the field with handheld meters.</a:t>
            </a:r>
          </a:p>
          <a:p>
            <a:pPr marL="571500" indent="-571500">
              <a:buFont typeface="Arial" pitchFamily="34" charset="0"/>
              <a:buChar char="•"/>
            </a:pPr>
            <a:r>
              <a:rPr lang="en-US" dirty="0" smtClean="0"/>
              <a:t>Alkalinity is titrated using H</a:t>
            </a:r>
            <a:r>
              <a:rPr lang="en-US" baseline="-25000" dirty="0" smtClean="0"/>
              <a:t>2</a:t>
            </a:r>
            <a:r>
              <a:rPr lang="en-US" dirty="0" smtClean="0"/>
              <a:t>SO</a:t>
            </a:r>
            <a:r>
              <a:rPr lang="en-US" baseline="-25000" dirty="0" smtClean="0"/>
              <a:t>4</a:t>
            </a:r>
            <a:r>
              <a:rPr lang="en-US" dirty="0" smtClean="0"/>
              <a:t> with </a:t>
            </a:r>
            <a:r>
              <a:rPr lang="en-US" dirty="0" err="1" smtClean="0"/>
              <a:t>phenolthalein</a:t>
            </a:r>
            <a:r>
              <a:rPr lang="en-US" dirty="0" smtClean="0"/>
              <a:t> and </a:t>
            </a:r>
            <a:r>
              <a:rPr lang="en-US" dirty="0" err="1" smtClean="0"/>
              <a:t>bromcresol</a:t>
            </a:r>
            <a:r>
              <a:rPr lang="en-US" dirty="0" smtClean="0"/>
              <a:t> green/methyl red indicators.</a:t>
            </a:r>
          </a:p>
          <a:p>
            <a:pPr marL="571500" indent="-571500">
              <a:buFont typeface="Arial" pitchFamily="34" charset="0"/>
              <a:buChar char="•"/>
            </a:pPr>
            <a:r>
              <a:rPr lang="en-US" dirty="0" smtClean="0"/>
              <a:t>Dissolved organic carbon (DOC) and total nitrogen     (TN) concentrations are found through high temperature catalytic oxidation.</a:t>
            </a:r>
          </a:p>
          <a:p>
            <a:endParaRPr lang="en-US" dirty="0"/>
          </a:p>
        </p:txBody>
      </p:sp>
      <p:sp>
        <p:nvSpPr>
          <p:cNvPr id="2" name="Title 1"/>
          <p:cNvSpPr>
            <a:spLocks noGrp="1"/>
          </p:cNvSpPr>
          <p:nvPr>
            <p:ph type="title"/>
          </p:nvPr>
        </p:nvSpPr>
        <p:spPr>
          <a:xfrm>
            <a:off x="457200" y="62944"/>
            <a:ext cx="8229600" cy="1143000"/>
          </a:xfrm>
        </p:spPr>
        <p:txBody>
          <a:bodyPr/>
          <a:lstStyle/>
          <a:p>
            <a:r>
              <a:rPr lang="en-US" dirty="0" smtClean="0"/>
              <a:t>Methods</a:t>
            </a:r>
            <a:endParaRPr lang="en-US" dirty="0"/>
          </a:p>
        </p:txBody>
      </p:sp>
    </p:spTree>
    <p:extLst>
      <p:ext uri="{BB962C8B-B14F-4D97-AF65-F5344CB8AC3E}">
        <p14:creationId xmlns:p14="http://schemas.microsoft.com/office/powerpoint/2010/main" val="198312455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730067" y="4720591"/>
            <a:ext cx="1583266" cy="2137409"/>
          </a:xfrm>
          <a:prstGeom prst="rect">
            <a:avLst/>
          </a:prstGeom>
        </p:spPr>
      </p:pic>
      <p:sp>
        <p:nvSpPr>
          <p:cNvPr id="3" name="Content Placeholder 2"/>
          <p:cNvSpPr>
            <a:spLocks noGrp="1"/>
          </p:cNvSpPr>
          <p:nvPr>
            <p:ph idx="1"/>
          </p:nvPr>
        </p:nvSpPr>
        <p:spPr>
          <a:xfrm>
            <a:off x="457200" y="1600199"/>
            <a:ext cx="8229600" cy="5032875"/>
          </a:xfrm>
        </p:spPr>
        <p:txBody>
          <a:bodyPr>
            <a:normAutofit fontScale="92500" lnSpcReduction="10000"/>
          </a:bodyPr>
          <a:lstStyle/>
          <a:p>
            <a:r>
              <a:rPr lang="en-US" dirty="0" smtClean="0"/>
              <a:t>Most of the measurements that are taken vary with the time of year, the rainfall, the place where the water in the lake came from, or some combination of the three.</a:t>
            </a:r>
          </a:p>
          <a:p>
            <a:r>
              <a:rPr lang="en-US" dirty="0" smtClean="0"/>
              <a:t>The pH of the lake is the </a:t>
            </a:r>
            <a:r>
              <a:rPr lang="en-US" dirty="0" smtClean="0"/>
              <a:t>only factor that does not really vary in accordance with these factors and is usually around 8 to 9.</a:t>
            </a:r>
          </a:p>
          <a:p>
            <a:r>
              <a:rPr lang="en-US" dirty="0" smtClean="0"/>
              <a:t>The main data that is collected from Tempe  Town Lake is the data that measures the   amount of dissolved organic carbon(DOC)            in the lake.</a:t>
            </a:r>
            <a:endParaRPr lang="en-US" dirty="0"/>
          </a:p>
        </p:txBody>
      </p:sp>
      <p:sp>
        <p:nvSpPr>
          <p:cNvPr id="2" name="Title 1"/>
          <p:cNvSpPr>
            <a:spLocks noGrp="1"/>
          </p:cNvSpPr>
          <p:nvPr>
            <p:ph type="title"/>
          </p:nvPr>
        </p:nvSpPr>
        <p:spPr/>
        <p:txBody>
          <a:bodyPr/>
          <a:lstStyle/>
          <a:p>
            <a:r>
              <a:rPr lang="en-US" dirty="0" smtClean="0"/>
              <a:t>Data</a:t>
            </a:r>
            <a:endParaRPr lang="en-US" dirty="0"/>
          </a:p>
        </p:txBody>
      </p:sp>
    </p:spTree>
    <p:extLst>
      <p:ext uri="{BB962C8B-B14F-4D97-AF65-F5344CB8AC3E}">
        <p14:creationId xmlns:p14="http://schemas.microsoft.com/office/powerpoint/2010/main" val="151166441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7730067" y="4720591"/>
            <a:ext cx="1583266" cy="2137409"/>
          </a:xfrm>
          <a:prstGeom prst="rect">
            <a:avLst/>
          </a:prstGeom>
        </p:spPr>
      </p:pic>
      <p:pic>
        <p:nvPicPr>
          <p:cNvPr id="8" name="Picture 7"/>
          <p:cNvPicPr>
            <a:picLocks noChangeAspect="1"/>
          </p:cNvPicPr>
          <p:nvPr/>
        </p:nvPicPr>
        <p:blipFill>
          <a:blip r:embed="rId3"/>
          <a:stretch>
            <a:fillRect/>
          </a:stretch>
        </p:blipFill>
        <p:spPr>
          <a:xfrm>
            <a:off x="4357016" y="1"/>
            <a:ext cx="4786984" cy="3704642"/>
          </a:xfrm>
          <a:prstGeom prst="rect">
            <a:avLst/>
          </a:prstGeom>
          <a:ln w="38100" cmpd="sng">
            <a:solidFill>
              <a:schemeClr val="tx1"/>
            </a:solidFill>
          </a:ln>
        </p:spPr>
      </p:pic>
      <p:sp>
        <p:nvSpPr>
          <p:cNvPr id="3" name="Content Placeholder 2"/>
          <p:cNvSpPr>
            <a:spLocks noGrp="1"/>
          </p:cNvSpPr>
          <p:nvPr>
            <p:ph idx="1"/>
          </p:nvPr>
        </p:nvSpPr>
        <p:spPr>
          <a:xfrm>
            <a:off x="194037" y="982760"/>
            <a:ext cx="4004221" cy="2913701"/>
          </a:xfrm>
        </p:spPr>
        <p:txBody>
          <a:bodyPr>
            <a:normAutofit lnSpcReduction="10000"/>
          </a:bodyPr>
          <a:lstStyle/>
          <a:p>
            <a:r>
              <a:rPr lang="en-US" sz="2800" dirty="0" smtClean="0">
                <a:solidFill>
                  <a:srgbClr val="000000"/>
                </a:solidFill>
              </a:rPr>
              <a:t>This graph depicts the concentration of DOC in Tempe Town Lake going back through January 2008 plotted with the error and the precipitation.</a:t>
            </a:r>
          </a:p>
        </p:txBody>
      </p:sp>
      <p:sp>
        <p:nvSpPr>
          <p:cNvPr id="2" name="Title 1"/>
          <p:cNvSpPr>
            <a:spLocks noGrp="1"/>
          </p:cNvSpPr>
          <p:nvPr>
            <p:ph type="title"/>
          </p:nvPr>
        </p:nvSpPr>
        <p:spPr>
          <a:xfrm>
            <a:off x="152084" y="0"/>
            <a:ext cx="1580903" cy="1143000"/>
          </a:xfrm>
        </p:spPr>
        <p:txBody>
          <a:bodyPr/>
          <a:lstStyle/>
          <a:p>
            <a:r>
              <a:rPr lang="en-US" dirty="0" smtClean="0"/>
              <a:t>Data</a:t>
            </a:r>
            <a:endParaRPr lang="en-US" dirty="0"/>
          </a:p>
        </p:txBody>
      </p:sp>
      <p:sp>
        <p:nvSpPr>
          <p:cNvPr id="11" name="TextBox 10"/>
          <p:cNvSpPr txBox="1"/>
          <p:nvPr/>
        </p:nvSpPr>
        <p:spPr>
          <a:xfrm>
            <a:off x="152084" y="3896461"/>
            <a:ext cx="7091175" cy="2677656"/>
          </a:xfrm>
          <a:prstGeom prst="rect">
            <a:avLst/>
          </a:prstGeom>
          <a:noFill/>
        </p:spPr>
        <p:txBody>
          <a:bodyPr wrap="square" rtlCol="0">
            <a:spAutoFit/>
          </a:bodyPr>
          <a:lstStyle/>
          <a:p>
            <a:pPr marL="457200" indent="-457200">
              <a:buFont typeface="Arial"/>
              <a:buChar char="•"/>
            </a:pPr>
            <a:r>
              <a:rPr lang="en-US" sz="2800" dirty="0" smtClean="0"/>
              <a:t>The DOC concentration generally varies such that it is higher in the hotter summer months, and it is lower in the winter. It is also affected by rainfall such that concentration goes down with increased rainfall.</a:t>
            </a:r>
            <a:endParaRPr lang="en-US" sz="2800" dirty="0"/>
          </a:p>
        </p:txBody>
      </p:sp>
    </p:spTree>
    <p:extLst>
      <p:ext uri="{BB962C8B-B14F-4D97-AF65-F5344CB8AC3E}">
        <p14:creationId xmlns:p14="http://schemas.microsoft.com/office/powerpoint/2010/main" val="74422226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730067" y="4720591"/>
            <a:ext cx="1583266" cy="2137409"/>
          </a:xfrm>
          <a:prstGeom prst="rect">
            <a:avLst/>
          </a:prstGeom>
        </p:spPr>
      </p:pic>
      <p:sp>
        <p:nvSpPr>
          <p:cNvPr id="3" name="Content Placeholder 2"/>
          <p:cNvSpPr>
            <a:spLocks noGrp="1"/>
          </p:cNvSpPr>
          <p:nvPr>
            <p:ph idx="1"/>
          </p:nvPr>
        </p:nvSpPr>
        <p:spPr>
          <a:xfrm>
            <a:off x="457200" y="1353224"/>
            <a:ext cx="8450868" cy="5257800"/>
          </a:xfrm>
        </p:spPr>
        <p:txBody>
          <a:bodyPr>
            <a:normAutofit/>
          </a:bodyPr>
          <a:lstStyle/>
          <a:p>
            <a:pPr marL="0" indent="0">
              <a:buNone/>
            </a:pPr>
            <a:r>
              <a:rPr lang="en-US" dirty="0" smtClean="0"/>
              <a:t>Dissolved Organic Carbon is an important component in the carbon cycle, and it serves as the primary food source for many of the microorganisms that survive in Tempe Town Lake. By measuring the DOC, as well as all of the other measurements that are taken, we can make conclusions about the carbon cycling in this man-made lake. We can also conclude that from a biogeochemistry standpoint, Tempe Town      Lake behaves like a natural lake.</a:t>
            </a:r>
            <a:endParaRPr lang="en-US" dirty="0"/>
          </a:p>
        </p:txBody>
      </p:sp>
      <p:sp>
        <p:nvSpPr>
          <p:cNvPr id="2" name="Title 1"/>
          <p:cNvSpPr>
            <a:spLocks noGrp="1"/>
          </p:cNvSpPr>
          <p:nvPr>
            <p:ph type="title"/>
          </p:nvPr>
        </p:nvSpPr>
        <p:spPr>
          <a:xfrm>
            <a:off x="457200" y="62944"/>
            <a:ext cx="8229600" cy="1143000"/>
          </a:xfrm>
        </p:spPr>
        <p:txBody>
          <a:bodyPr/>
          <a:lstStyle/>
          <a:p>
            <a:r>
              <a:rPr lang="en-US" dirty="0" smtClean="0"/>
              <a:t>Summary</a:t>
            </a:r>
            <a:endParaRPr lang="en-US" dirty="0"/>
          </a:p>
        </p:txBody>
      </p:sp>
    </p:spTree>
    <p:extLst>
      <p:ext uri="{BB962C8B-B14F-4D97-AF65-F5344CB8AC3E}">
        <p14:creationId xmlns:p14="http://schemas.microsoft.com/office/powerpoint/2010/main" val="136813513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or Comments?</a:t>
            </a:r>
            <a:endParaRPr lang="en-US" dirty="0"/>
          </a:p>
        </p:txBody>
      </p:sp>
      <p:sp>
        <p:nvSpPr>
          <p:cNvPr id="3" name="Content Placeholder 2"/>
          <p:cNvSpPr>
            <a:spLocks noGrp="1"/>
          </p:cNvSpPr>
          <p:nvPr>
            <p:ph idx="1"/>
          </p:nvPr>
        </p:nvSpPr>
        <p:spPr/>
        <p:txBody>
          <a:bodyPr>
            <a:normAutofit/>
          </a:bodyPr>
          <a:lstStyle/>
          <a:p>
            <a:pPr algn="just">
              <a:lnSpc>
                <a:spcPct val="150000"/>
              </a:lnSpc>
              <a:buNone/>
            </a:pPr>
            <a:r>
              <a:rPr lang="en-US" dirty="0" smtClean="0"/>
              <a:t>Name:	Marissa Raleigh</a:t>
            </a:r>
          </a:p>
          <a:p>
            <a:pPr>
              <a:lnSpc>
                <a:spcPct val="150000"/>
              </a:lnSpc>
              <a:buNone/>
            </a:pPr>
            <a:r>
              <a:rPr lang="en-US" dirty="0" smtClean="0"/>
              <a:t>Email:</a:t>
            </a:r>
            <a:r>
              <a:rPr lang="en-US" dirty="0"/>
              <a:t>	</a:t>
            </a:r>
            <a:r>
              <a:rPr lang="en-US" dirty="0" smtClean="0">
                <a:hlinkClick r:id="rId2"/>
              </a:rPr>
              <a:t>mraleigh@asu.edu</a:t>
            </a:r>
            <a:endParaRPr lang="en-US" dirty="0" smtClean="0"/>
          </a:p>
          <a:p>
            <a:pPr>
              <a:lnSpc>
                <a:spcPct val="150000"/>
              </a:lnSpc>
              <a:buNone/>
            </a:pPr>
            <a:r>
              <a:rPr lang="en-US" dirty="0"/>
              <a:t> </a:t>
            </a:r>
            <a:r>
              <a:rPr lang="en-US" dirty="0" smtClean="0"/>
              <a:t>          </a:t>
            </a:r>
            <a:r>
              <a:rPr lang="en-US" u="sng" dirty="0" smtClean="0"/>
              <a:t>OR</a:t>
            </a:r>
          </a:p>
          <a:p>
            <a:pPr algn="just">
              <a:lnSpc>
                <a:spcPct val="150000"/>
              </a:lnSpc>
              <a:buNone/>
            </a:pPr>
            <a:r>
              <a:rPr lang="en-US" dirty="0" smtClean="0"/>
              <a:t>Name:	</a:t>
            </a:r>
            <a:r>
              <a:rPr lang="en-US" dirty="0" err="1" smtClean="0"/>
              <a:t>Hilairy</a:t>
            </a:r>
            <a:r>
              <a:rPr lang="en-US" dirty="0" smtClean="0"/>
              <a:t> Hartnett</a:t>
            </a:r>
          </a:p>
          <a:p>
            <a:pPr>
              <a:lnSpc>
                <a:spcPct val="150000"/>
              </a:lnSpc>
              <a:buNone/>
            </a:pPr>
            <a:r>
              <a:rPr lang="en-US" dirty="0" smtClean="0"/>
              <a:t>Email:	</a:t>
            </a:r>
            <a:r>
              <a:rPr lang="en-US" dirty="0" smtClean="0">
                <a:hlinkClick r:id="rId3"/>
              </a:rPr>
              <a:t>h.hartnett@asu.edu</a:t>
            </a:r>
            <a:endParaRPr lang="en-US" dirty="0" smtClean="0"/>
          </a:p>
          <a:p>
            <a:pPr>
              <a:lnSpc>
                <a:spcPct val="150000"/>
              </a:lnSpc>
              <a:buNone/>
            </a:pPr>
            <a:endParaRPr lang="en-US" dirty="0" smtClean="0"/>
          </a:p>
          <a:p>
            <a:pPr>
              <a:lnSpc>
                <a:spcPct val="150000"/>
              </a:lnSpc>
              <a:buNone/>
            </a:pPr>
            <a:endParaRPr lang="en-US" dirty="0" smtClean="0"/>
          </a:p>
          <a:p>
            <a:pPr marL="0" indent="0">
              <a:buNone/>
            </a:pPr>
            <a:endParaRPr lang="en-US" dirty="0"/>
          </a:p>
        </p:txBody>
      </p:sp>
    </p:spTree>
    <p:extLst>
      <p:ext uri="{BB962C8B-B14F-4D97-AF65-F5344CB8AC3E}">
        <p14:creationId xmlns:p14="http://schemas.microsoft.com/office/powerpoint/2010/main" val="9652903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202</TotalTime>
  <Words>574</Words>
  <Application>Microsoft Macintosh PowerPoint</Application>
  <PresentationFormat>On-screen Show (4:3)</PresentationFormat>
  <Paragraphs>32</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Biogeochemical And Hydrologic Processes of Tempe Town Lake</vt:lpstr>
      <vt:lpstr>Tempe Town Lake Background</vt:lpstr>
      <vt:lpstr>Methods</vt:lpstr>
      <vt:lpstr>Data</vt:lpstr>
      <vt:lpstr>Data</vt:lpstr>
      <vt:lpstr>Summary</vt:lpstr>
      <vt:lpstr>Questions or Comments?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Biogeochemical And Hydrologic Processes of Tempe Town Lake</dc:title>
  <dc:creator>Marissa Raleigh</dc:creator>
  <cp:lastModifiedBy>Marissa Raleigh</cp:lastModifiedBy>
  <cp:revision>13</cp:revision>
  <dcterms:created xsi:type="dcterms:W3CDTF">2012-04-07T03:18:32Z</dcterms:created>
  <dcterms:modified xsi:type="dcterms:W3CDTF">2012-04-07T06:41:26Z</dcterms:modified>
</cp:coreProperties>
</file>